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Nunito"/>
      <p:regular r:id="rId21"/>
      <p:bold r:id="rId22"/>
      <p:italic r:id="rId23"/>
      <p:boldItalic r:id="rId24"/>
    </p:embeddedFont>
    <p:embeddedFont>
      <p:font typeface="Montserrat"/>
      <p:regular r:id="rId25"/>
      <p:bold r:id="rId26"/>
      <p:italic r:id="rId27"/>
      <p:boldItalic r:id="rId28"/>
    </p:embeddedFont>
    <p:embeddedFont>
      <p:font typeface="Lato"/>
      <p:regular r:id="rId29"/>
      <p:bold r:id="rId30"/>
      <p:italic r:id="rId31"/>
      <p:boldItalic r:id="rId32"/>
    </p:embeddedFont>
    <p:embeddedFont>
      <p:font typeface="Average"/>
      <p:regular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Nunito-bold.fntdata"/><Relationship Id="rId21" Type="http://schemas.openxmlformats.org/officeDocument/2006/relationships/font" Target="fonts/Nunito-regular.fntdata"/><Relationship Id="rId24" Type="http://schemas.openxmlformats.org/officeDocument/2006/relationships/font" Target="fonts/Nunito-boldItalic.fntdata"/><Relationship Id="rId23" Type="http://schemas.openxmlformats.org/officeDocument/2006/relationships/font" Target="fonts/Nuni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6.xml"/><Relationship Id="rId33" Type="http://schemas.openxmlformats.org/officeDocument/2006/relationships/font" Target="fonts/Average-regular.fntdata"/><Relationship Id="rId10" Type="http://schemas.openxmlformats.org/officeDocument/2006/relationships/slide" Target="slides/slide5.xml"/><Relationship Id="rId32" Type="http://schemas.openxmlformats.org/officeDocument/2006/relationships/font" Target="fonts/La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3ea7c3d84b_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3ea7c3d84b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3ea7c3d84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3ea7c3d84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3ea7c3d8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3ea7c3d8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77759ead8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77759ead8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77759ead8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77759ead8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77759ead8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77759ead8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3ea7c3d84b_2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3ea7c3d84b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3ea7c3d84b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3ea7c3d84b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3ea7c3d84b_2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3ea7c3d84b_2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3ea7c3d84b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3ea7c3d84b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3ea7c3d84b_2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3ea7c3d84b_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065800" y="871325"/>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Plant Leaf Disease Detection by using Image Processing</a:t>
            </a:r>
            <a:endParaRPr/>
          </a:p>
        </p:txBody>
      </p:sp>
      <p:sp>
        <p:nvSpPr>
          <p:cNvPr id="229" name="Google Shape;229;p17"/>
          <p:cNvSpPr txBox="1"/>
          <p:nvPr>
            <p:ph idx="1" type="subTitle"/>
          </p:nvPr>
        </p:nvSpPr>
        <p:spPr>
          <a:xfrm>
            <a:off x="5014625" y="3204000"/>
            <a:ext cx="3470700" cy="1782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600"/>
              <a:t>By,</a:t>
            </a:r>
            <a:endParaRPr sz="1600"/>
          </a:p>
          <a:p>
            <a:pPr indent="0" lvl="0" marL="0" rtl="0" algn="l">
              <a:lnSpc>
                <a:spcPct val="100000"/>
              </a:lnSpc>
              <a:spcBef>
                <a:spcPts val="0"/>
              </a:spcBef>
              <a:spcAft>
                <a:spcPts val="0"/>
              </a:spcAft>
              <a:buNone/>
            </a:pPr>
            <a:r>
              <a:rPr lang="en-GB" sz="1600"/>
              <a:t>S. Mathumitha(2112116)</a:t>
            </a:r>
            <a:endParaRPr sz="1600"/>
          </a:p>
          <a:p>
            <a:pPr indent="0" lvl="0" marL="0" rtl="0" algn="l">
              <a:lnSpc>
                <a:spcPct val="100000"/>
              </a:lnSpc>
              <a:spcBef>
                <a:spcPts val="0"/>
              </a:spcBef>
              <a:spcAft>
                <a:spcPts val="0"/>
              </a:spcAft>
              <a:buNone/>
            </a:pPr>
            <a:r>
              <a:rPr lang="en-GB" sz="1600"/>
              <a:t>P. Abinaya(2112117)</a:t>
            </a:r>
            <a:endParaRPr sz="1600"/>
          </a:p>
          <a:p>
            <a:pPr indent="0" lvl="0" marL="0" rtl="0" algn="l">
              <a:lnSpc>
                <a:spcPct val="100000"/>
              </a:lnSpc>
              <a:spcBef>
                <a:spcPts val="0"/>
              </a:spcBef>
              <a:spcAft>
                <a:spcPts val="0"/>
              </a:spcAft>
              <a:buNone/>
            </a:pPr>
            <a:r>
              <a:rPr lang="en-GB" sz="1600"/>
              <a:t>S. Sandhiya(2112085)</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6"/>
          <p:cNvSpPr txBox="1"/>
          <p:nvPr>
            <p:ph idx="1" type="body"/>
          </p:nvPr>
        </p:nvSpPr>
        <p:spPr>
          <a:xfrm>
            <a:off x="754775" y="529950"/>
            <a:ext cx="7043700" cy="488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400">
                <a:latin typeface="Montserrat"/>
                <a:ea typeface="Montserrat"/>
                <a:cs typeface="Montserrat"/>
                <a:sym typeface="Montserrat"/>
              </a:rPr>
              <a:t>Adaptive  Histogram Equalization</a:t>
            </a:r>
            <a:r>
              <a:rPr b="1" lang="en-GB" sz="2300"/>
              <a:t>:</a:t>
            </a:r>
            <a:endParaRPr sz="2100"/>
          </a:p>
        </p:txBody>
      </p:sp>
      <p:pic>
        <p:nvPicPr>
          <p:cNvPr id="293" name="Google Shape;293;p26"/>
          <p:cNvPicPr preferRelativeResize="0"/>
          <p:nvPr/>
        </p:nvPicPr>
        <p:blipFill>
          <a:blip r:embed="rId3">
            <a:alphaModFix/>
          </a:blip>
          <a:stretch>
            <a:fillRect/>
          </a:stretch>
        </p:blipFill>
        <p:spPr>
          <a:xfrm>
            <a:off x="754775" y="1574313"/>
            <a:ext cx="3344750" cy="2171566"/>
          </a:xfrm>
          <a:prstGeom prst="rect">
            <a:avLst/>
          </a:prstGeom>
          <a:noFill/>
          <a:ln>
            <a:noFill/>
          </a:ln>
        </p:spPr>
      </p:pic>
      <p:pic>
        <p:nvPicPr>
          <p:cNvPr id="294" name="Google Shape;294;p26"/>
          <p:cNvPicPr preferRelativeResize="0"/>
          <p:nvPr/>
        </p:nvPicPr>
        <p:blipFill>
          <a:blip r:embed="rId4">
            <a:alphaModFix/>
          </a:blip>
          <a:stretch>
            <a:fillRect/>
          </a:stretch>
        </p:blipFill>
        <p:spPr>
          <a:xfrm>
            <a:off x="5212325" y="1574325"/>
            <a:ext cx="3177349" cy="2378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7"/>
          <p:cNvSpPr txBox="1"/>
          <p:nvPr>
            <p:ph type="title"/>
          </p:nvPr>
        </p:nvSpPr>
        <p:spPr>
          <a:xfrm>
            <a:off x="988025" y="639200"/>
            <a:ext cx="3798900" cy="72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Feature Extraction:</a:t>
            </a:r>
            <a:endParaRPr/>
          </a:p>
        </p:txBody>
      </p:sp>
      <p:sp>
        <p:nvSpPr>
          <p:cNvPr id="300" name="Google Shape;300;p27"/>
          <p:cNvSpPr txBox="1"/>
          <p:nvPr>
            <p:ph idx="1" type="body"/>
          </p:nvPr>
        </p:nvSpPr>
        <p:spPr>
          <a:xfrm>
            <a:off x="988025" y="1363800"/>
            <a:ext cx="4552500" cy="281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The majority of the diseases that corrupt the plant can be scrutinized by discoloration of leaves, or the presence of residue on the leaves thereby converting the natural texture of the leaves.</a:t>
            </a:r>
            <a:endParaRPr>
              <a:solidFill>
                <a:srgbClr val="FFFFFF"/>
              </a:solidFill>
            </a:endParaRPr>
          </a:p>
          <a:p>
            <a:pPr indent="0" lvl="0" marL="0" rtl="0" algn="l">
              <a:spcBef>
                <a:spcPts val="1600"/>
              </a:spcBef>
              <a:spcAft>
                <a:spcPts val="1600"/>
              </a:spcAft>
              <a:buNone/>
            </a:pPr>
            <a:r>
              <a:rPr lang="en-GB"/>
              <a:t>To extract the leaves texture features, the Gray-Level Co-occurrence matrix (GLCM) and Principal Component Analysis (PCA) algorithms have been considered. The Algorithms are trained by 390 leaves to classify 13 kinds of plants with 65 new or deformed leaves images.</a:t>
            </a:r>
            <a:endParaRPr sz="1600"/>
          </a:p>
        </p:txBody>
      </p:sp>
      <p:pic>
        <p:nvPicPr>
          <p:cNvPr id="301" name="Google Shape;301;p27"/>
          <p:cNvPicPr preferRelativeResize="0"/>
          <p:nvPr/>
        </p:nvPicPr>
        <p:blipFill>
          <a:blip r:embed="rId3">
            <a:alphaModFix/>
          </a:blip>
          <a:stretch>
            <a:fillRect/>
          </a:stretch>
        </p:blipFill>
        <p:spPr>
          <a:xfrm>
            <a:off x="5586225" y="761088"/>
            <a:ext cx="3298674" cy="362131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CLASSIFICATION</a:t>
            </a:r>
            <a:endParaRPr b="1"/>
          </a:p>
        </p:txBody>
      </p:sp>
      <p:sp>
        <p:nvSpPr>
          <p:cNvPr id="307" name="Google Shape;307;p28"/>
          <p:cNvSpPr txBox="1"/>
          <p:nvPr/>
        </p:nvSpPr>
        <p:spPr>
          <a:xfrm>
            <a:off x="864175" y="1700625"/>
            <a:ext cx="7126200" cy="2731200"/>
          </a:xfrm>
          <a:prstGeom prst="rect">
            <a:avLst/>
          </a:prstGeom>
          <a:solidFill>
            <a:schemeClr val="dk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lt1"/>
                </a:solidFill>
                <a:latin typeface="Lato"/>
                <a:ea typeface="Lato"/>
                <a:cs typeface="Lato"/>
                <a:sym typeface="Lato"/>
              </a:rPr>
              <a:t>SVM:</a:t>
            </a:r>
            <a:endParaRPr b="1" sz="1600">
              <a:solidFill>
                <a:schemeClr val="lt1"/>
              </a:solidFill>
              <a:latin typeface="Lato"/>
              <a:ea typeface="Lato"/>
              <a:cs typeface="Lato"/>
              <a:sym typeface="Lato"/>
            </a:endParaRPr>
          </a:p>
          <a:p>
            <a:pPr indent="0" lvl="0" marL="0" rtl="0" algn="l">
              <a:spcBef>
                <a:spcPts val="0"/>
              </a:spcBef>
              <a:spcAft>
                <a:spcPts val="0"/>
              </a:spcAft>
              <a:buNone/>
            </a:pPr>
            <a:r>
              <a:t/>
            </a:r>
            <a:endParaRPr b="1" sz="1600">
              <a:solidFill>
                <a:schemeClr val="lt1"/>
              </a:solidFill>
              <a:latin typeface="Lato"/>
              <a:ea typeface="Lato"/>
              <a:cs typeface="Lato"/>
              <a:sym typeface="Lato"/>
            </a:endParaRPr>
          </a:p>
          <a:p>
            <a:pPr indent="-330200" lvl="0" marL="457200" rtl="0" algn="l">
              <a:spcBef>
                <a:spcPts val="0"/>
              </a:spcBef>
              <a:spcAft>
                <a:spcPts val="0"/>
              </a:spcAft>
              <a:buClr>
                <a:schemeClr val="lt1"/>
              </a:buClr>
              <a:buSzPts val="1600"/>
              <a:buFont typeface="Lato"/>
              <a:buChar char="●"/>
            </a:pPr>
            <a:r>
              <a:rPr lang="en-GB" sz="1600">
                <a:solidFill>
                  <a:schemeClr val="lt1"/>
                </a:solidFill>
                <a:latin typeface="Lato"/>
                <a:ea typeface="Lato"/>
                <a:cs typeface="Lato"/>
                <a:sym typeface="Lato"/>
              </a:rPr>
              <a:t>An algorithm to classify the data into different classes.</a:t>
            </a:r>
            <a:endParaRPr sz="1600">
              <a:solidFill>
                <a:schemeClr val="lt1"/>
              </a:solidFill>
              <a:latin typeface="Lato"/>
              <a:ea typeface="Lato"/>
              <a:cs typeface="Lato"/>
              <a:sym typeface="Lato"/>
            </a:endParaRPr>
          </a:p>
          <a:p>
            <a:pPr indent="-330200" lvl="0" marL="457200" rtl="0" algn="l">
              <a:spcBef>
                <a:spcPts val="0"/>
              </a:spcBef>
              <a:spcAft>
                <a:spcPts val="0"/>
              </a:spcAft>
              <a:buClr>
                <a:schemeClr val="lt1"/>
              </a:buClr>
              <a:buSzPts val="1600"/>
              <a:buFont typeface="Lato"/>
              <a:buChar char="●"/>
            </a:pPr>
            <a:r>
              <a:rPr lang="en-GB" sz="1600">
                <a:solidFill>
                  <a:schemeClr val="lt1"/>
                </a:solidFill>
                <a:latin typeface="Lato"/>
                <a:ea typeface="Lato"/>
                <a:cs typeface="Lato"/>
                <a:sym typeface="Lato"/>
              </a:rPr>
              <a:t>SVM draws a decision boundary i.e, a hyperlane between any two classes to classify them.</a:t>
            </a:r>
            <a:endParaRPr sz="1600">
              <a:solidFill>
                <a:schemeClr val="lt1"/>
              </a:solidFill>
              <a:latin typeface="Lato"/>
              <a:ea typeface="Lato"/>
              <a:cs typeface="Lato"/>
              <a:sym typeface="Lato"/>
            </a:endParaRPr>
          </a:p>
          <a:p>
            <a:pPr indent="-330200" lvl="0" marL="457200" rtl="0" algn="l">
              <a:spcBef>
                <a:spcPts val="0"/>
              </a:spcBef>
              <a:spcAft>
                <a:spcPts val="0"/>
              </a:spcAft>
              <a:buClr>
                <a:schemeClr val="lt1"/>
              </a:buClr>
              <a:buSzPts val="1600"/>
              <a:buFont typeface="Lato"/>
              <a:buChar char="●"/>
            </a:pPr>
            <a:r>
              <a:rPr lang="en-GB" sz="1600">
                <a:solidFill>
                  <a:schemeClr val="lt1"/>
                </a:solidFill>
                <a:latin typeface="Lato"/>
                <a:ea typeface="Lato"/>
                <a:cs typeface="Lato"/>
                <a:sym typeface="Lato"/>
              </a:rPr>
              <a:t>Steps involved:</a:t>
            </a:r>
            <a:endParaRPr sz="1600">
              <a:solidFill>
                <a:schemeClr val="lt1"/>
              </a:solidFill>
              <a:latin typeface="Lato"/>
              <a:ea typeface="Lato"/>
              <a:cs typeface="Lato"/>
              <a:sym typeface="Lato"/>
            </a:endParaRPr>
          </a:p>
          <a:p>
            <a:pPr indent="-330200" lvl="1" marL="1371600" rtl="0" algn="l">
              <a:spcBef>
                <a:spcPts val="0"/>
              </a:spcBef>
              <a:spcAft>
                <a:spcPts val="0"/>
              </a:spcAft>
              <a:buClr>
                <a:schemeClr val="lt1"/>
              </a:buClr>
              <a:buSzPts val="1600"/>
              <a:buFont typeface="Lato"/>
              <a:buChar char="○"/>
            </a:pPr>
            <a:r>
              <a:rPr lang="en-GB" sz="1600">
                <a:solidFill>
                  <a:schemeClr val="lt1"/>
                </a:solidFill>
                <a:latin typeface="Lato"/>
                <a:ea typeface="Lato"/>
                <a:cs typeface="Lato"/>
                <a:sym typeface="Lato"/>
              </a:rPr>
              <a:t>Generate hyperlanes that </a:t>
            </a:r>
            <a:r>
              <a:rPr lang="en-GB" sz="1600">
                <a:solidFill>
                  <a:schemeClr val="lt1"/>
                </a:solidFill>
                <a:latin typeface="Lato"/>
                <a:ea typeface="Lato"/>
                <a:cs typeface="Lato"/>
                <a:sym typeface="Lato"/>
              </a:rPr>
              <a:t>segregate</a:t>
            </a:r>
            <a:r>
              <a:rPr lang="en-GB" sz="1600">
                <a:solidFill>
                  <a:schemeClr val="lt1"/>
                </a:solidFill>
                <a:latin typeface="Lato"/>
                <a:ea typeface="Lato"/>
                <a:cs typeface="Lato"/>
                <a:sym typeface="Lato"/>
              </a:rPr>
              <a:t> the classes in the best way.</a:t>
            </a:r>
            <a:endParaRPr sz="1600">
              <a:solidFill>
                <a:schemeClr val="lt1"/>
              </a:solidFill>
              <a:latin typeface="Lato"/>
              <a:ea typeface="Lato"/>
              <a:cs typeface="Lato"/>
              <a:sym typeface="Lato"/>
            </a:endParaRPr>
          </a:p>
          <a:p>
            <a:pPr indent="-330200" lvl="1" marL="1371600" rtl="0" algn="l">
              <a:spcBef>
                <a:spcPts val="0"/>
              </a:spcBef>
              <a:spcAft>
                <a:spcPts val="0"/>
              </a:spcAft>
              <a:buClr>
                <a:schemeClr val="lt1"/>
              </a:buClr>
              <a:buSzPts val="1600"/>
              <a:buFont typeface="Lato"/>
              <a:buChar char="○"/>
            </a:pPr>
            <a:r>
              <a:rPr lang="en-GB" sz="1600">
                <a:solidFill>
                  <a:schemeClr val="lt1"/>
                </a:solidFill>
                <a:latin typeface="Lato"/>
                <a:ea typeface="Lato"/>
                <a:cs typeface="Lato"/>
                <a:sym typeface="Lato"/>
              </a:rPr>
              <a:t>Select the best hyperlane with maximum distance between the support vectors.</a:t>
            </a:r>
            <a:endParaRPr sz="1600">
              <a:solidFill>
                <a:schemeClr val="lt1"/>
              </a:solidFill>
              <a:latin typeface="Lato"/>
              <a:ea typeface="Lato"/>
              <a:cs typeface="Lato"/>
              <a:sym typeface="Lato"/>
            </a:endParaRPr>
          </a:p>
          <a:p>
            <a:pPr indent="0" lvl="0" marL="0" rtl="0" algn="l">
              <a:spcBef>
                <a:spcPts val="0"/>
              </a:spcBef>
              <a:spcAft>
                <a:spcPts val="0"/>
              </a:spcAft>
              <a:buNone/>
            </a:pPr>
            <a:r>
              <a:t/>
            </a:r>
            <a:endParaRPr sz="1600">
              <a:solidFill>
                <a:schemeClr val="lt1"/>
              </a:solidFill>
              <a:latin typeface="Lato"/>
              <a:ea typeface="Lato"/>
              <a:cs typeface="Lato"/>
              <a:sym typeface="Lato"/>
            </a:endParaRPr>
          </a:p>
          <a:p>
            <a:pPr indent="0" lvl="0" marL="0" rtl="0" algn="l">
              <a:spcBef>
                <a:spcPts val="0"/>
              </a:spcBef>
              <a:spcAft>
                <a:spcPts val="0"/>
              </a:spcAft>
              <a:buNone/>
            </a:pPr>
            <a:r>
              <a:t/>
            </a:r>
            <a:endParaRPr b="1" sz="1600">
              <a:solidFill>
                <a:schemeClr val="lt1"/>
              </a:solidFill>
              <a:latin typeface="Lato"/>
              <a:ea typeface="Lato"/>
              <a:cs typeface="Lato"/>
              <a:sym typeface="Lato"/>
            </a:endParaRPr>
          </a:p>
          <a:p>
            <a:pPr indent="0" lvl="0" marL="1371600" rtl="0" algn="l">
              <a:spcBef>
                <a:spcPts val="0"/>
              </a:spcBef>
              <a:spcAft>
                <a:spcPts val="0"/>
              </a:spcAft>
              <a:buNone/>
            </a:pPr>
            <a:r>
              <a:t/>
            </a:r>
            <a:endParaRPr b="1" sz="1600">
              <a:solidFill>
                <a:schemeClr val="lt1"/>
              </a:solidFill>
              <a:latin typeface="Lato"/>
              <a:ea typeface="Lato"/>
              <a:cs typeface="Lato"/>
              <a:sym typeface="Lato"/>
            </a:endParaRPr>
          </a:p>
          <a:p>
            <a:pPr indent="0" lvl="0" marL="1371600" rtl="0" algn="l">
              <a:spcBef>
                <a:spcPts val="0"/>
              </a:spcBef>
              <a:spcAft>
                <a:spcPts val="0"/>
              </a:spcAft>
              <a:buNone/>
            </a:pPr>
            <a:r>
              <a:t/>
            </a:r>
            <a:endParaRPr sz="1600">
              <a:solidFill>
                <a:schemeClr val="l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Libraries</a:t>
            </a:r>
            <a:endParaRPr b="1"/>
          </a:p>
        </p:txBody>
      </p:sp>
      <p:sp>
        <p:nvSpPr>
          <p:cNvPr id="313" name="Google Shape;313;p2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a:t>The seaborn library is used to provide the dataset we’ll be using 'and use the </a:t>
            </a:r>
            <a:r>
              <a:rPr lang="en-GB" u="sng"/>
              <a:t>pairplot() </a:t>
            </a:r>
            <a:r>
              <a:rPr lang="en-GB"/>
              <a:t>function to better understand our data.</a:t>
            </a:r>
            <a:endParaRPr/>
          </a:p>
          <a:p>
            <a:pPr indent="0" lvl="0" marL="0" rtl="0" algn="l">
              <a:spcBef>
                <a:spcPts val="1200"/>
              </a:spcBef>
              <a:spcAft>
                <a:spcPts val="0"/>
              </a:spcAft>
              <a:buNone/>
            </a:pPr>
            <a:r>
              <a:rPr lang="en-GB" u="sng"/>
              <a:t>matplotlib.pyplot </a:t>
            </a:r>
            <a:r>
              <a:rPr lang="en-GB"/>
              <a:t>to show and modify our visualizations</a:t>
            </a:r>
            <a:endParaRPr/>
          </a:p>
          <a:p>
            <a:pPr indent="0" lvl="0" marL="0" rtl="0" algn="l">
              <a:spcBef>
                <a:spcPts val="1200"/>
              </a:spcBef>
              <a:spcAft>
                <a:spcPts val="0"/>
              </a:spcAft>
              <a:buNone/>
            </a:pPr>
            <a:r>
              <a:rPr lang="en-GB" u="sng"/>
              <a:t>Pandas</a:t>
            </a:r>
            <a:r>
              <a:rPr lang="en-GB"/>
              <a:t> is used to manipulate our data via DataFrame methods</a:t>
            </a:r>
            <a:endParaRPr/>
          </a:p>
          <a:p>
            <a:pPr indent="0" lvl="0" marL="0" rtl="0" algn="l">
              <a:spcBef>
                <a:spcPts val="1200"/>
              </a:spcBef>
              <a:spcAft>
                <a:spcPts val="0"/>
              </a:spcAft>
              <a:buNone/>
            </a:pPr>
            <a:r>
              <a:rPr lang="en-GB"/>
              <a:t>The SVC class is used to create our classification model</a:t>
            </a:r>
            <a:endParaRPr/>
          </a:p>
          <a:p>
            <a:pPr indent="0" lvl="0" marL="0" rtl="0" algn="l">
              <a:spcBef>
                <a:spcPts val="1200"/>
              </a:spcBef>
              <a:spcAft>
                <a:spcPts val="0"/>
              </a:spcAft>
              <a:buNone/>
            </a:pPr>
            <a:r>
              <a:rPr lang="en-GB"/>
              <a:t>The</a:t>
            </a:r>
            <a:r>
              <a:rPr lang="en-GB" u="sng"/>
              <a:t> train_test_split()</a:t>
            </a:r>
            <a:r>
              <a:rPr lang="en-GB"/>
              <a:t> function is used to split our data into training and testing data</a:t>
            </a:r>
            <a:endParaRPr/>
          </a:p>
          <a:p>
            <a:pPr indent="0" lvl="0" marL="0" rtl="0" algn="l">
              <a:spcBef>
                <a:spcPts val="1200"/>
              </a:spcBef>
              <a:spcAft>
                <a:spcPts val="0"/>
              </a:spcAft>
              <a:buNone/>
            </a:pPr>
            <a:r>
              <a:rPr lang="en-GB"/>
              <a:t>The </a:t>
            </a:r>
            <a:r>
              <a:rPr lang="en-GB" u="sng"/>
              <a:t>accuracy_score()</a:t>
            </a:r>
            <a:r>
              <a:rPr lang="en-GB"/>
              <a:t> function allows us to evaluate the performance of our model</a:t>
            </a:r>
            <a:endParaRPr/>
          </a:p>
          <a:p>
            <a:pPr indent="0" lvl="0" marL="0" rtl="0" algn="l">
              <a:spcBef>
                <a:spcPts val="120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Implementation</a:t>
            </a:r>
            <a:endParaRPr b="1"/>
          </a:p>
        </p:txBody>
      </p:sp>
      <p:sp>
        <p:nvSpPr>
          <p:cNvPr id="319" name="Google Shape;319;p30"/>
          <p:cNvSpPr txBox="1"/>
          <p:nvPr/>
        </p:nvSpPr>
        <p:spPr>
          <a:xfrm>
            <a:off x="1141450" y="1797675"/>
            <a:ext cx="6127800" cy="24816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lt1"/>
              </a:buClr>
              <a:buSzPts val="1700"/>
              <a:buFont typeface="Lato"/>
              <a:buChar char="❖"/>
            </a:pPr>
            <a:r>
              <a:rPr lang="en-GB" sz="1700">
                <a:solidFill>
                  <a:schemeClr val="lt1"/>
                </a:solidFill>
                <a:latin typeface="Lato"/>
                <a:ea typeface="Lato"/>
                <a:cs typeface="Lato"/>
                <a:sym typeface="Lato"/>
              </a:rPr>
              <a:t>I</a:t>
            </a:r>
            <a:r>
              <a:rPr lang="en-GB" sz="1600">
                <a:solidFill>
                  <a:schemeClr val="lt1"/>
                </a:solidFill>
                <a:latin typeface="Lato"/>
                <a:ea typeface="Lato"/>
                <a:cs typeface="Lato"/>
                <a:sym typeface="Lato"/>
              </a:rPr>
              <a:t>mport necessary libraries</a:t>
            </a:r>
            <a:endParaRPr sz="1600">
              <a:solidFill>
                <a:schemeClr val="lt1"/>
              </a:solidFill>
              <a:latin typeface="Lato"/>
              <a:ea typeface="Lato"/>
              <a:cs typeface="Lato"/>
              <a:sym typeface="Lato"/>
            </a:endParaRPr>
          </a:p>
          <a:p>
            <a:pPr indent="-330200" lvl="0" marL="457200" rtl="0" algn="l">
              <a:spcBef>
                <a:spcPts val="0"/>
              </a:spcBef>
              <a:spcAft>
                <a:spcPts val="0"/>
              </a:spcAft>
              <a:buClr>
                <a:schemeClr val="lt1"/>
              </a:buClr>
              <a:buSzPts val="1600"/>
              <a:buFont typeface="Lato"/>
              <a:buChar char="❖"/>
            </a:pPr>
            <a:r>
              <a:rPr lang="en-GB" sz="1600">
                <a:solidFill>
                  <a:schemeClr val="lt1"/>
                </a:solidFill>
                <a:latin typeface="Lato"/>
                <a:ea typeface="Lato"/>
                <a:cs typeface="Lato"/>
                <a:sym typeface="Lato"/>
              </a:rPr>
              <a:t>Insert the desired number of features</a:t>
            </a:r>
            <a:endParaRPr sz="1600">
              <a:solidFill>
                <a:schemeClr val="lt1"/>
              </a:solidFill>
              <a:latin typeface="Lato"/>
              <a:ea typeface="Lato"/>
              <a:cs typeface="Lato"/>
              <a:sym typeface="Lato"/>
            </a:endParaRPr>
          </a:p>
          <a:p>
            <a:pPr indent="-330200" lvl="0" marL="457200" rtl="0" algn="l">
              <a:spcBef>
                <a:spcPts val="0"/>
              </a:spcBef>
              <a:spcAft>
                <a:spcPts val="0"/>
              </a:spcAft>
              <a:buClr>
                <a:schemeClr val="lt1"/>
              </a:buClr>
              <a:buSzPts val="1600"/>
              <a:buFont typeface="Lato"/>
              <a:buChar char="❖"/>
            </a:pPr>
            <a:r>
              <a:rPr lang="en-GB" sz="1600">
                <a:solidFill>
                  <a:schemeClr val="lt1"/>
                </a:solidFill>
                <a:latin typeface="Lato"/>
                <a:ea typeface="Lato"/>
                <a:cs typeface="Lato"/>
                <a:sym typeface="Lato"/>
              </a:rPr>
              <a:t>Train the model</a:t>
            </a:r>
            <a:endParaRPr sz="1600">
              <a:solidFill>
                <a:schemeClr val="lt1"/>
              </a:solidFill>
              <a:latin typeface="Lato"/>
              <a:ea typeface="Lato"/>
              <a:cs typeface="Lato"/>
              <a:sym typeface="Lato"/>
            </a:endParaRPr>
          </a:p>
          <a:p>
            <a:pPr indent="-330200" lvl="0" marL="457200" rtl="0" algn="l">
              <a:spcBef>
                <a:spcPts val="0"/>
              </a:spcBef>
              <a:spcAft>
                <a:spcPts val="0"/>
              </a:spcAft>
              <a:buClr>
                <a:schemeClr val="lt1"/>
              </a:buClr>
              <a:buSzPts val="1600"/>
              <a:buFont typeface="Lato"/>
              <a:buChar char="❖"/>
            </a:pPr>
            <a:r>
              <a:rPr lang="en-GB" sz="1600">
                <a:solidFill>
                  <a:schemeClr val="lt1"/>
                </a:solidFill>
                <a:latin typeface="Lato"/>
                <a:ea typeface="Lato"/>
                <a:cs typeface="Lato"/>
                <a:sym typeface="Lato"/>
              </a:rPr>
              <a:t>Predicting the </a:t>
            </a:r>
            <a:r>
              <a:rPr lang="en-GB" sz="1600">
                <a:solidFill>
                  <a:schemeClr val="lt1"/>
                </a:solidFill>
                <a:latin typeface="Lato"/>
                <a:ea typeface="Lato"/>
                <a:cs typeface="Lato"/>
                <a:sym typeface="Lato"/>
              </a:rPr>
              <a:t>output</a:t>
            </a:r>
            <a:r>
              <a:rPr lang="en-GB" sz="1600">
                <a:solidFill>
                  <a:schemeClr val="lt1"/>
                </a:solidFill>
                <a:latin typeface="Lato"/>
                <a:ea typeface="Lato"/>
                <a:cs typeface="Lato"/>
                <a:sym typeface="Lato"/>
              </a:rPr>
              <a:t> and print the accuracy of the model</a:t>
            </a:r>
            <a:endParaRPr sz="1600">
              <a:solidFill>
                <a:schemeClr val="lt1"/>
              </a:solidFill>
              <a:latin typeface="Lato"/>
              <a:ea typeface="Lato"/>
              <a:cs typeface="Lato"/>
              <a:sym typeface="Lato"/>
            </a:endParaRPr>
          </a:p>
          <a:p>
            <a:pPr indent="-330200" lvl="0" marL="457200" rtl="0" algn="l">
              <a:spcBef>
                <a:spcPts val="0"/>
              </a:spcBef>
              <a:spcAft>
                <a:spcPts val="0"/>
              </a:spcAft>
              <a:buClr>
                <a:schemeClr val="lt1"/>
              </a:buClr>
              <a:buSzPts val="1600"/>
              <a:buFont typeface="Lato"/>
              <a:buChar char="❖"/>
            </a:pPr>
            <a:r>
              <a:rPr lang="en-GB" sz="1600">
                <a:solidFill>
                  <a:schemeClr val="lt1"/>
                </a:solidFill>
                <a:latin typeface="Lato"/>
                <a:ea typeface="Lato"/>
                <a:cs typeface="Lato"/>
                <a:sym typeface="Lato"/>
              </a:rPr>
              <a:t>Plotting the classifier</a:t>
            </a:r>
            <a:endParaRPr sz="1600">
              <a:solidFill>
                <a:schemeClr val="l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1"/>
          <p:cNvSpPr txBox="1"/>
          <p:nvPr>
            <p:ph type="title"/>
          </p:nvPr>
        </p:nvSpPr>
        <p:spPr>
          <a:xfrm>
            <a:off x="3118875" y="2026425"/>
            <a:ext cx="3424800" cy="85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THANK YOU!</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273050" y="225550"/>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INTRODUCTION</a:t>
            </a:r>
            <a:endParaRPr b="1"/>
          </a:p>
        </p:txBody>
      </p:sp>
      <p:sp>
        <p:nvSpPr>
          <p:cNvPr id="235" name="Google Shape;235;p18"/>
          <p:cNvSpPr txBox="1"/>
          <p:nvPr/>
        </p:nvSpPr>
        <p:spPr>
          <a:xfrm>
            <a:off x="364850" y="1135425"/>
            <a:ext cx="6947100" cy="3157800"/>
          </a:xfrm>
          <a:prstGeom prst="rect">
            <a:avLst/>
          </a:prstGeom>
          <a:noFill/>
          <a:ln>
            <a:noFill/>
          </a:ln>
        </p:spPr>
        <p:txBody>
          <a:bodyPr anchorCtr="0" anchor="ctr" bIns="91425" lIns="91425" spcFirstLastPara="1" rIns="91425" wrap="square" tIns="91425">
            <a:noAutofit/>
          </a:bodyPr>
          <a:lstStyle/>
          <a:p>
            <a:pPr indent="457200" lvl="0" marL="457200" rtl="0" algn="l">
              <a:spcBef>
                <a:spcPts val="0"/>
              </a:spcBef>
              <a:spcAft>
                <a:spcPts val="0"/>
              </a:spcAft>
              <a:buNone/>
            </a:pPr>
            <a:r>
              <a:rPr lang="en-GB" sz="2100">
                <a:solidFill>
                  <a:srgbClr val="CACACA"/>
                </a:solidFill>
                <a:latin typeface="Montserrat"/>
                <a:ea typeface="Montserrat"/>
                <a:cs typeface="Montserrat"/>
                <a:sym typeface="Montserrat"/>
              </a:rPr>
              <a:t>An AI-based plant leaf disease detection system is developed using machine learning and computer vision techniques. The system aimed to identify diseases accurately and at an early stage, allowing farmers to take timely action.</a:t>
            </a:r>
            <a:endParaRPr sz="2100">
              <a:solidFill>
                <a:srgbClr val="CACACA"/>
              </a:solidFill>
              <a:latin typeface="Montserrat"/>
              <a:ea typeface="Montserrat"/>
              <a:cs typeface="Montserrat"/>
              <a:sym typeface="Montserrat"/>
            </a:endParaRPr>
          </a:p>
          <a:p>
            <a:pPr indent="457200" lvl="0" marL="457200" rtl="0" algn="l">
              <a:spcBef>
                <a:spcPts val="0"/>
              </a:spcBef>
              <a:spcAft>
                <a:spcPts val="0"/>
              </a:spcAft>
              <a:buNone/>
            </a:pPr>
            <a:r>
              <a:t/>
            </a:r>
            <a:endParaRPr sz="2100">
              <a:solidFill>
                <a:srgbClr val="CACACA"/>
              </a:solidFill>
              <a:latin typeface="Montserrat"/>
              <a:ea typeface="Montserrat"/>
              <a:cs typeface="Montserrat"/>
              <a:sym typeface="Montserrat"/>
            </a:endParaRPr>
          </a:p>
          <a:p>
            <a:pPr indent="457200" lvl="0" marL="457200" rtl="0" algn="l">
              <a:spcBef>
                <a:spcPts val="0"/>
              </a:spcBef>
              <a:spcAft>
                <a:spcPts val="0"/>
              </a:spcAft>
              <a:buNone/>
            </a:pPr>
            <a:r>
              <a:rPr lang="en-GB" sz="2100">
                <a:solidFill>
                  <a:srgbClr val="CACACA"/>
                </a:solidFill>
                <a:latin typeface="Montserrat"/>
                <a:ea typeface="Montserrat"/>
                <a:cs typeface="Montserrat"/>
                <a:sym typeface="Montserrat"/>
              </a:rPr>
              <a:t>This technology has the potential to monitor and manage the plant health</a:t>
            </a:r>
            <a:endParaRPr sz="2100">
              <a:solidFill>
                <a:srgbClr val="CACACA"/>
              </a:solidFill>
              <a:latin typeface="Montserrat"/>
              <a:ea typeface="Montserrat"/>
              <a:cs typeface="Montserrat"/>
              <a:sym typeface="Montserrat"/>
            </a:endParaRPr>
          </a:p>
        </p:txBody>
      </p:sp>
      <p:sp>
        <p:nvSpPr>
          <p:cNvPr id="236" name="Google Shape;236;p18"/>
          <p:cNvSpPr txBox="1"/>
          <p:nvPr/>
        </p:nvSpPr>
        <p:spPr>
          <a:xfrm>
            <a:off x="1294301" y="33995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CACACA"/>
              </a:solidFill>
              <a:latin typeface="Average"/>
              <a:ea typeface="Average"/>
              <a:cs typeface="Average"/>
              <a:sym typeface="Average"/>
            </a:endParaRPr>
          </a:p>
        </p:txBody>
      </p:sp>
      <p:sp>
        <p:nvSpPr>
          <p:cNvPr id="237" name="Google Shape;237;p18"/>
          <p:cNvSpPr txBox="1"/>
          <p:nvPr/>
        </p:nvSpPr>
        <p:spPr>
          <a:xfrm>
            <a:off x="4443276"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CACACA"/>
              </a:solidFill>
              <a:latin typeface="Average"/>
              <a:ea typeface="Average"/>
              <a:cs typeface="Average"/>
              <a:sym typeface="Average"/>
            </a:endParaRPr>
          </a:p>
        </p:txBody>
      </p:sp>
      <p:sp>
        <p:nvSpPr>
          <p:cNvPr id="238" name="Google Shape;238;p18"/>
          <p:cNvSpPr txBox="1"/>
          <p:nvPr/>
        </p:nvSpPr>
        <p:spPr>
          <a:xfrm>
            <a:off x="2191676" y="2465775"/>
            <a:ext cx="3018300" cy="1407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7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Problem Statement</a:t>
            </a:r>
            <a:endParaRPr b="1"/>
          </a:p>
        </p:txBody>
      </p:sp>
      <p:sp>
        <p:nvSpPr>
          <p:cNvPr id="244" name="Google Shape;244;p19"/>
          <p:cNvSpPr txBox="1"/>
          <p:nvPr>
            <p:ph idx="1" type="body"/>
          </p:nvPr>
        </p:nvSpPr>
        <p:spPr>
          <a:xfrm>
            <a:off x="1297500" y="1307850"/>
            <a:ext cx="7422900" cy="2907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sz="1800"/>
              <a:t>Early and accurate detection of plant leaf diseases is crucial in ensuring the health and productivity of crops.</a:t>
            </a:r>
            <a:endParaRPr sz="1800"/>
          </a:p>
          <a:p>
            <a:pPr indent="-342900" lvl="0" marL="457200" rtl="0" algn="l">
              <a:spcBef>
                <a:spcPts val="0"/>
              </a:spcBef>
              <a:spcAft>
                <a:spcPts val="0"/>
              </a:spcAft>
              <a:buSzPts val="1800"/>
              <a:buChar char="●"/>
            </a:pPr>
            <a:r>
              <a:rPr lang="en-GB" sz="1800"/>
              <a:t>They can spread quickly and cause significant damage to crops,resulting in lower yields and economical loss to the formers .</a:t>
            </a:r>
            <a:endParaRPr sz="1800"/>
          </a:p>
          <a:p>
            <a:pPr indent="-342900" lvl="0" marL="457200" rtl="0" algn="l">
              <a:spcBef>
                <a:spcPts val="0"/>
              </a:spcBef>
              <a:spcAft>
                <a:spcPts val="0"/>
              </a:spcAft>
              <a:buSzPts val="1800"/>
              <a:buChar char="●"/>
            </a:pPr>
            <a:r>
              <a:rPr lang="en-GB" sz="1800"/>
              <a:t>Early detection allows for targeted treatment and prevention.</a:t>
            </a:r>
            <a:endParaRPr sz="1800"/>
          </a:p>
          <a:p>
            <a:pPr indent="-342900" lvl="0" marL="457200" rtl="0" algn="l">
              <a:spcBef>
                <a:spcPts val="0"/>
              </a:spcBef>
              <a:spcAft>
                <a:spcPts val="0"/>
              </a:spcAft>
              <a:buSzPts val="1800"/>
              <a:buChar char="●"/>
            </a:pPr>
            <a:r>
              <a:rPr lang="en-GB" sz="1800"/>
              <a:t>With the help of computer vision and image processing we can detect the leaf diseases early and accurately </a:t>
            </a:r>
            <a:r>
              <a:rPr lang="en-GB"/>
              <a:t>.</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0"/>
          <p:cNvSpPr txBox="1"/>
          <p:nvPr>
            <p:ph type="title"/>
          </p:nvPr>
        </p:nvSpPr>
        <p:spPr>
          <a:xfrm>
            <a:off x="576250" y="5111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 of the tomato leaf disease classification architecture.</a:t>
            </a:r>
            <a:endParaRPr/>
          </a:p>
        </p:txBody>
      </p:sp>
      <p:pic>
        <p:nvPicPr>
          <p:cNvPr id="250" name="Google Shape;250;p20"/>
          <p:cNvPicPr preferRelativeResize="0"/>
          <p:nvPr/>
        </p:nvPicPr>
        <p:blipFill>
          <a:blip r:embed="rId3">
            <a:alphaModFix/>
          </a:blip>
          <a:stretch>
            <a:fillRect/>
          </a:stretch>
        </p:blipFill>
        <p:spPr>
          <a:xfrm>
            <a:off x="576250" y="1736963"/>
            <a:ext cx="7991475" cy="2886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Methodology</a:t>
            </a:r>
            <a:endParaRPr b="1"/>
          </a:p>
        </p:txBody>
      </p:sp>
      <p:pic>
        <p:nvPicPr>
          <p:cNvPr id="256" name="Google Shape;256;p21"/>
          <p:cNvPicPr preferRelativeResize="0"/>
          <p:nvPr/>
        </p:nvPicPr>
        <p:blipFill>
          <a:blip r:embed="rId3">
            <a:alphaModFix/>
          </a:blip>
          <a:stretch>
            <a:fillRect/>
          </a:stretch>
        </p:blipFill>
        <p:spPr>
          <a:xfrm>
            <a:off x="5682300" y="1062425"/>
            <a:ext cx="2368430" cy="3530850"/>
          </a:xfrm>
          <a:prstGeom prst="rect">
            <a:avLst/>
          </a:prstGeom>
          <a:noFill/>
          <a:ln>
            <a:noFill/>
          </a:ln>
        </p:spPr>
      </p:pic>
      <p:sp>
        <p:nvSpPr>
          <p:cNvPr id="257" name="Google Shape;257;p21"/>
          <p:cNvSpPr txBox="1"/>
          <p:nvPr/>
        </p:nvSpPr>
        <p:spPr>
          <a:xfrm>
            <a:off x="1293350" y="1498225"/>
            <a:ext cx="614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58" name="Google Shape;258;p21"/>
          <p:cNvSpPr txBox="1"/>
          <p:nvPr/>
        </p:nvSpPr>
        <p:spPr>
          <a:xfrm>
            <a:off x="941200" y="1263475"/>
            <a:ext cx="3873600" cy="33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	</a:t>
            </a:r>
            <a:r>
              <a:rPr b="1" lang="en-GB">
                <a:solidFill>
                  <a:schemeClr val="lt1"/>
                </a:solidFill>
                <a:latin typeface="Lato"/>
                <a:ea typeface="Lato"/>
                <a:cs typeface="Lato"/>
                <a:sym typeface="Lato"/>
              </a:rPr>
              <a:t>Input:         </a:t>
            </a:r>
            <a:r>
              <a:rPr lang="en-GB">
                <a:solidFill>
                  <a:schemeClr val="lt1"/>
                </a:solidFill>
                <a:latin typeface="Lato"/>
                <a:ea typeface="Lato"/>
                <a:cs typeface="Lato"/>
                <a:sym typeface="Lato"/>
              </a:rPr>
              <a:t>Images of leaves.</a:t>
            </a:r>
            <a:endParaRPr>
              <a:solidFill>
                <a:schemeClr val="lt1"/>
              </a:solidFill>
              <a:latin typeface="Lato"/>
              <a:ea typeface="Lato"/>
              <a:cs typeface="Lato"/>
              <a:sym typeface="Lato"/>
            </a:endParaRPr>
          </a:p>
          <a:p>
            <a:pPr indent="457200" lvl="0" marL="0" rtl="0" algn="l">
              <a:spcBef>
                <a:spcPts val="0"/>
              </a:spcBef>
              <a:spcAft>
                <a:spcPts val="0"/>
              </a:spcAft>
              <a:buNone/>
            </a:pPr>
            <a:r>
              <a:rPr b="1" lang="en-GB">
                <a:solidFill>
                  <a:schemeClr val="lt1"/>
                </a:solidFill>
                <a:latin typeface="Lato"/>
                <a:ea typeface="Lato"/>
                <a:cs typeface="Lato"/>
                <a:sym typeface="Lato"/>
              </a:rPr>
              <a:t>Output:</a:t>
            </a:r>
            <a:r>
              <a:rPr lang="en-GB">
                <a:solidFill>
                  <a:schemeClr val="lt1"/>
                </a:solidFill>
                <a:latin typeface="Lato"/>
                <a:ea typeface="Lato"/>
                <a:cs typeface="Lato"/>
                <a:sym typeface="Lato"/>
              </a:rPr>
              <a:t>     Name of the diseases.</a:t>
            </a:r>
            <a:endParaRPr>
              <a:solidFill>
                <a:schemeClr val="lt1"/>
              </a:solidFill>
              <a:latin typeface="Lato"/>
              <a:ea typeface="Lato"/>
              <a:cs typeface="Lato"/>
              <a:sym typeface="Lato"/>
            </a:endParaRPr>
          </a:p>
          <a:p>
            <a:pPr indent="0" lvl="0" marL="0" rtl="0" algn="l">
              <a:spcBef>
                <a:spcPts val="0"/>
              </a:spcBef>
              <a:spcAft>
                <a:spcPts val="0"/>
              </a:spcAft>
              <a:buNone/>
            </a:pPr>
            <a:r>
              <a:rPr lang="en-GB">
                <a:solidFill>
                  <a:schemeClr val="lt1"/>
                </a:solidFill>
                <a:latin typeface="Lato"/>
                <a:ea typeface="Lato"/>
                <a:cs typeface="Lato"/>
                <a:sym typeface="Lato"/>
              </a:rPr>
              <a:t>	</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AutoNum type="arabicPeriod"/>
            </a:pPr>
            <a:r>
              <a:rPr lang="en-GB">
                <a:solidFill>
                  <a:schemeClr val="lt1"/>
                </a:solidFill>
                <a:latin typeface="Lato"/>
                <a:ea typeface="Lato"/>
                <a:cs typeface="Lato"/>
                <a:sym typeface="Lato"/>
              </a:rPr>
              <a:t>The RBG color components of the images are transformed into Grayscale components.</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AutoNum type="arabicPeriod"/>
            </a:pPr>
            <a:r>
              <a:rPr lang="en-GB">
                <a:solidFill>
                  <a:schemeClr val="lt1"/>
                </a:solidFill>
                <a:latin typeface="Lato"/>
                <a:ea typeface="Lato"/>
                <a:cs typeface="Lato"/>
                <a:sym typeface="Lato"/>
              </a:rPr>
              <a:t>Adaptive Histogram Equalization is applied.</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AutoNum type="arabicPeriod"/>
            </a:pPr>
            <a:r>
              <a:rPr lang="en-GB">
                <a:solidFill>
                  <a:schemeClr val="lt1"/>
                </a:solidFill>
                <a:latin typeface="Lato"/>
                <a:ea typeface="Lato"/>
                <a:cs typeface="Lato"/>
                <a:sym typeface="Lato"/>
              </a:rPr>
              <a:t>Foe texture extraction GLCM is utilized.</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AutoNum type="arabicPeriod"/>
            </a:pPr>
            <a:r>
              <a:rPr lang="en-GB">
                <a:solidFill>
                  <a:schemeClr val="lt1"/>
                </a:solidFill>
                <a:latin typeface="Lato"/>
                <a:ea typeface="Lato"/>
                <a:cs typeface="Lato"/>
                <a:sym typeface="Lato"/>
              </a:rPr>
              <a:t>Classification of diseases using SVM classifiers.</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AutoNum type="arabicPeriod"/>
            </a:pPr>
            <a:r>
              <a:rPr lang="en-GB">
                <a:solidFill>
                  <a:schemeClr val="lt1"/>
                </a:solidFill>
                <a:latin typeface="Lato"/>
                <a:ea typeface="Lato"/>
                <a:cs typeface="Lato"/>
                <a:sym typeface="Lato"/>
              </a:rPr>
              <a:t>Display the results. </a:t>
            </a:r>
            <a:endParaRPr>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2"/>
          <p:cNvSpPr txBox="1"/>
          <p:nvPr>
            <p:ph idx="1" type="body"/>
          </p:nvPr>
        </p:nvSpPr>
        <p:spPr>
          <a:xfrm>
            <a:off x="1473975" y="839400"/>
            <a:ext cx="4041600" cy="276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500"/>
              <a:t>INPUT:</a:t>
            </a:r>
            <a:endParaRPr b="1" sz="1500"/>
          </a:p>
          <a:p>
            <a:pPr indent="0" lvl="0" marL="0" rtl="0" algn="l">
              <a:spcBef>
                <a:spcPts val="1600"/>
              </a:spcBef>
              <a:spcAft>
                <a:spcPts val="1600"/>
              </a:spcAft>
              <a:buNone/>
            </a:pPr>
            <a:r>
              <a:t/>
            </a:r>
            <a:endParaRPr/>
          </a:p>
        </p:txBody>
      </p:sp>
      <p:sp>
        <p:nvSpPr>
          <p:cNvPr id="264" name="Google Shape;264;p22"/>
          <p:cNvSpPr txBox="1"/>
          <p:nvPr>
            <p:ph idx="1" type="body"/>
          </p:nvPr>
        </p:nvSpPr>
        <p:spPr>
          <a:xfrm>
            <a:off x="5185575" y="839400"/>
            <a:ext cx="4041600" cy="276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500"/>
              <a:t>INPUT:</a:t>
            </a:r>
            <a:endParaRPr b="1" sz="1500"/>
          </a:p>
        </p:txBody>
      </p:sp>
      <p:sp>
        <p:nvSpPr>
          <p:cNvPr id="265" name="Google Shape;265;p22"/>
          <p:cNvSpPr txBox="1"/>
          <p:nvPr/>
        </p:nvSpPr>
        <p:spPr>
          <a:xfrm>
            <a:off x="1703475" y="4015450"/>
            <a:ext cx="3916200" cy="8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500">
                <a:solidFill>
                  <a:schemeClr val="lt1"/>
                </a:solidFill>
                <a:latin typeface="Lato"/>
                <a:ea typeface="Lato"/>
                <a:cs typeface="Lato"/>
                <a:sym typeface="Lato"/>
              </a:rPr>
              <a:t>OUTPUT:</a:t>
            </a:r>
            <a:endParaRPr b="1" sz="1500">
              <a:solidFill>
                <a:schemeClr val="lt1"/>
              </a:solidFill>
              <a:latin typeface="Lato"/>
              <a:ea typeface="Lato"/>
              <a:cs typeface="Lato"/>
              <a:sym typeface="Lato"/>
            </a:endParaRPr>
          </a:p>
          <a:p>
            <a:pPr indent="0" lvl="0" marL="0" rtl="0" algn="l">
              <a:spcBef>
                <a:spcPts val="0"/>
              </a:spcBef>
              <a:spcAft>
                <a:spcPts val="0"/>
              </a:spcAft>
              <a:buNone/>
            </a:pPr>
            <a:r>
              <a:rPr lang="en-GB">
                <a:solidFill>
                  <a:schemeClr val="lt1"/>
                </a:solidFill>
                <a:latin typeface="Lato"/>
                <a:ea typeface="Lato"/>
                <a:cs typeface="Lato"/>
                <a:sym typeface="Lato"/>
              </a:rPr>
              <a:t>     Early Blight</a:t>
            </a:r>
            <a:endParaRPr>
              <a:solidFill>
                <a:schemeClr val="lt1"/>
              </a:solidFill>
              <a:latin typeface="Lato"/>
              <a:ea typeface="Lato"/>
              <a:cs typeface="Lato"/>
              <a:sym typeface="Lato"/>
            </a:endParaRPr>
          </a:p>
        </p:txBody>
      </p:sp>
      <p:sp>
        <p:nvSpPr>
          <p:cNvPr id="266" name="Google Shape;266;p22"/>
          <p:cNvSpPr txBox="1"/>
          <p:nvPr/>
        </p:nvSpPr>
        <p:spPr>
          <a:xfrm>
            <a:off x="5515575" y="4015450"/>
            <a:ext cx="3916200" cy="7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500">
                <a:solidFill>
                  <a:schemeClr val="lt1"/>
                </a:solidFill>
                <a:latin typeface="Lato"/>
                <a:ea typeface="Lato"/>
                <a:cs typeface="Lato"/>
                <a:sym typeface="Lato"/>
              </a:rPr>
              <a:t>OUTPUT:</a:t>
            </a:r>
            <a:endParaRPr b="1" sz="1500">
              <a:solidFill>
                <a:schemeClr val="lt1"/>
              </a:solidFill>
              <a:latin typeface="Lato"/>
              <a:ea typeface="Lato"/>
              <a:cs typeface="Lato"/>
              <a:sym typeface="Lato"/>
            </a:endParaRPr>
          </a:p>
          <a:p>
            <a:pPr indent="0" lvl="0" marL="0" rtl="0" algn="l">
              <a:spcBef>
                <a:spcPts val="0"/>
              </a:spcBef>
              <a:spcAft>
                <a:spcPts val="0"/>
              </a:spcAft>
              <a:buNone/>
            </a:pPr>
            <a:r>
              <a:rPr lang="en-GB" sz="1500">
                <a:solidFill>
                  <a:schemeClr val="lt1"/>
                </a:solidFill>
                <a:latin typeface="Lato"/>
                <a:ea typeface="Lato"/>
                <a:cs typeface="Lato"/>
                <a:sym typeface="Lato"/>
              </a:rPr>
              <a:t>         Septoria Leaf Spot</a:t>
            </a:r>
            <a:endParaRPr sz="1500">
              <a:solidFill>
                <a:schemeClr val="lt1"/>
              </a:solidFill>
              <a:latin typeface="Lato"/>
              <a:ea typeface="Lato"/>
              <a:cs typeface="Lato"/>
              <a:sym typeface="Lato"/>
            </a:endParaRPr>
          </a:p>
        </p:txBody>
      </p:sp>
      <p:pic>
        <p:nvPicPr>
          <p:cNvPr id="267" name="Google Shape;267;p22"/>
          <p:cNvPicPr preferRelativeResize="0"/>
          <p:nvPr/>
        </p:nvPicPr>
        <p:blipFill>
          <a:blip r:embed="rId3">
            <a:alphaModFix/>
          </a:blip>
          <a:stretch>
            <a:fillRect/>
          </a:stretch>
        </p:blipFill>
        <p:spPr>
          <a:xfrm>
            <a:off x="1571000" y="1391950"/>
            <a:ext cx="2741694" cy="2359600"/>
          </a:xfrm>
          <a:prstGeom prst="rect">
            <a:avLst/>
          </a:prstGeom>
          <a:noFill/>
          <a:ln>
            <a:noFill/>
          </a:ln>
        </p:spPr>
      </p:pic>
      <p:pic>
        <p:nvPicPr>
          <p:cNvPr id="268" name="Google Shape;268;p22"/>
          <p:cNvPicPr preferRelativeResize="0"/>
          <p:nvPr/>
        </p:nvPicPr>
        <p:blipFill>
          <a:blip r:embed="rId4">
            <a:alphaModFix/>
          </a:blip>
          <a:stretch>
            <a:fillRect/>
          </a:stretch>
        </p:blipFill>
        <p:spPr>
          <a:xfrm>
            <a:off x="5245350" y="1391950"/>
            <a:ext cx="2902200" cy="2359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3"/>
          <p:cNvSpPr txBox="1"/>
          <p:nvPr>
            <p:ph type="title"/>
          </p:nvPr>
        </p:nvSpPr>
        <p:spPr>
          <a:xfrm>
            <a:off x="870625" y="639300"/>
            <a:ext cx="7785900" cy="72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GrayScale Conversion:</a:t>
            </a:r>
            <a:endParaRPr/>
          </a:p>
        </p:txBody>
      </p:sp>
      <p:sp>
        <p:nvSpPr>
          <p:cNvPr id="274" name="Google Shape;274;p23"/>
          <p:cNvSpPr txBox="1"/>
          <p:nvPr>
            <p:ph idx="1" type="body"/>
          </p:nvPr>
        </p:nvSpPr>
        <p:spPr>
          <a:xfrm>
            <a:off x="1133275" y="1733000"/>
            <a:ext cx="6349500" cy="26571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A RGB photograph is basically a M*N*3 array of color pixel, in which each color pixel is a triplet which corresponds to red, blue and green shade issue of RGB image at a specific spatial location.</a:t>
            </a:r>
            <a:endParaRPr/>
          </a:p>
          <a:p>
            <a:pPr indent="-311150" lvl="0" marL="457200" rtl="0" algn="l">
              <a:spcBef>
                <a:spcPts val="0"/>
              </a:spcBef>
              <a:spcAft>
                <a:spcPts val="0"/>
              </a:spcAft>
              <a:buSzPts val="1300"/>
              <a:buChar char="●"/>
            </a:pPr>
            <a:r>
              <a:rPr b="1" lang="en-GB">
                <a:solidFill>
                  <a:srgbClr val="FFFFFF"/>
                </a:solidFill>
                <a:highlight>
                  <a:srgbClr val="131417"/>
                </a:highlight>
                <a:latin typeface="Nunito"/>
                <a:ea typeface="Nunito"/>
                <a:cs typeface="Nunito"/>
                <a:sym typeface="Nunito"/>
              </a:rPr>
              <a:t>Grayscaling</a:t>
            </a:r>
            <a:r>
              <a:rPr lang="en-GB">
                <a:solidFill>
                  <a:srgbClr val="FFFFFF"/>
                </a:solidFill>
                <a:highlight>
                  <a:srgbClr val="131417"/>
                </a:highlight>
                <a:latin typeface="Nunito"/>
                <a:ea typeface="Nunito"/>
                <a:cs typeface="Nunito"/>
                <a:sym typeface="Nunito"/>
              </a:rPr>
              <a:t> is the process of converting an image from other color spaces e.g. RGB, CMYK, HSV, etc. to shades of gray. It varies between complete black and complete white.</a:t>
            </a:r>
            <a:endParaRPr>
              <a:solidFill>
                <a:srgbClr val="FFFFFF"/>
              </a:solidFill>
              <a:highlight>
                <a:srgbClr val="131417"/>
              </a:highlight>
              <a:latin typeface="Nunito"/>
              <a:ea typeface="Nunito"/>
              <a:cs typeface="Nunito"/>
              <a:sym typeface="Nunito"/>
            </a:endParaRPr>
          </a:p>
          <a:p>
            <a:pPr indent="-311150" lvl="0" marL="457200" rtl="0" algn="l">
              <a:spcBef>
                <a:spcPts val="0"/>
              </a:spcBef>
              <a:spcAft>
                <a:spcPts val="0"/>
              </a:spcAft>
              <a:buSzPts val="1300"/>
              <a:buChar char="●"/>
            </a:pPr>
            <a:r>
              <a:rPr lang="en-GB"/>
              <a:t>A Grayscale picture may be regarded as a single layered image.</a:t>
            </a:r>
            <a:endParaRPr/>
          </a:p>
          <a:p>
            <a:pPr indent="0" lvl="0" marL="457200" rtl="0" algn="l">
              <a:spcBef>
                <a:spcPts val="1600"/>
              </a:spcBef>
              <a:spcAft>
                <a:spcPts val="0"/>
              </a:spcAft>
              <a:buNone/>
            </a:pPr>
            <a:r>
              <a:t/>
            </a:r>
            <a:endParaRPr>
              <a:solidFill>
                <a:srgbClr val="FFFFFF"/>
              </a:solidFill>
              <a:highlight>
                <a:srgbClr val="131417"/>
              </a:highlight>
              <a:latin typeface="Nunito"/>
              <a:ea typeface="Nunito"/>
              <a:cs typeface="Nunito"/>
              <a:sym typeface="Nunito"/>
            </a:endParaRPr>
          </a:p>
          <a:p>
            <a:pPr indent="0" lvl="0" marL="0" rtl="0" algn="l">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4"/>
          <p:cNvSpPr txBox="1"/>
          <p:nvPr>
            <p:ph idx="1" type="body"/>
          </p:nvPr>
        </p:nvSpPr>
        <p:spPr>
          <a:xfrm>
            <a:off x="865700" y="839400"/>
            <a:ext cx="5026800" cy="488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2300"/>
              <a:t>GrayScale Conversion</a:t>
            </a:r>
            <a:r>
              <a:rPr b="1" lang="en-GB" sz="2300"/>
              <a:t>:</a:t>
            </a:r>
            <a:endParaRPr sz="2100"/>
          </a:p>
        </p:txBody>
      </p:sp>
      <p:pic>
        <p:nvPicPr>
          <p:cNvPr id="280" name="Google Shape;280;p24"/>
          <p:cNvPicPr preferRelativeResize="0"/>
          <p:nvPr/>
        </p:nvPicPr>
        <p:blipFill>
          <a:blip r:embed="rId3">
            <a:alphaModFix/>
          </a:blip>
          <a:stretch>
            <a:fillRect/>
          </a:stretch>
        </p:blipFill>
        <p:spPr>
          <a:xfrm>
            <a:off x="754775" y="1968200"/>
            <a:ext cx="3344738" cy="2216150"/>
          </a:xfrm>
          <a:prstGeom prst="rect">
            <a:avLst/>
          </a:prstGeom>
          <a:noFill/>
          <a:ln>
            <a:noFill/>
          </a:ln>
        </p:spPr>
      </p:pic>
      <p:pic>
        <p:nvPicPr>
          <p:cNvPr id="281" name="Google Shape;281;p24"/>
          <p:cNvPicPr preferRelativeResize="0"/>
          <p:nvPr/>
        </p:nvPicPr>
        <p:blipFill>
          <a:blip r:embed="rId4">
            <a:alphaModFix/>
          </a:blip>
          <a:stretch>
            <a:fillRect/>
          </a:stretch>
        </p:blipFill>
        <p:spPr>
          <a:xfrm>
            <a:off x="5009550" y="1990488"/>
            <a:ext cx="3344750" cy="217156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5"/>
          <p:cNvSpPr txBox="1"/>
          <p:nvPr>
            <p:ph type="title"/>
          </p:nvPr>
        </p:nvSpPr>
        <p:spPr>
          <a:xfrm>
            <a:off x="870625" y="639300"/>
            <a:ext cx="7785900" cy="72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Contrast Limited Adaptive  Histogram Equalization:</a:t>
            </a:r>
            <a:endParaRPr/>
          </a:p>
        </p:txBody>
      </p:sp>
      <p:sp>
        <p:nvSpPr>
          <p:cNvPr id="287" name="Google Shape;287;p25"/>
          <p:cNvSpPr txBox="1"/>
          <p:nvPr>
            <p:ph idx="1" type="body"/>
          </p:nvPr>
        </p:nvSpPr>
        <p:spPr>
          <a:xfrm>
            <a:off x="1133275" y="1733000"/>
            <a:ext cx="6349500" cy="26571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AHE is used for improvising the contrast and edges in the input picture.</a:t>
            </a:r>
            <a:endParaRPr/>
          </a:p>
          <a:p>
            <a:pPr indent="-311150" lvl="0" marL="457200" rtl="0" algn="l">
              <a:spcBef>
                <a:spcPts val="0"/>
              </a:spcBef>
              <a:spcAft>
                <a:spcPts val="0"/>
              </a:spcAft>
              <a:buSzPts val="1300"/>
              <a:buChar char="●"/>
            </a:pPr>
            <a:r>
              <a:rPr lang="en-GB"/>
              <a:t>CLAHE is a modified part of AHE. </a:t>
            </a:r>
            <a:endParaRPr/>
          </a:p>
          <a:p>
            <a:pPr indent="-311150" lvl="0" marL="457200" rtl="0" algn="l">
              <a:spcBef>
                <a:spcPts val="0"/>
              </a:spcBef>
              <a:spcAft>
                <a:spcPts val="0"/>
              </a:spcAft>
              <a:buSzPts val="1300"/>
              <a:buChar char="●"/>
            </a:pPr>
            <a:r>
              <a:rPr lang="en-GB"/>
              <a:t>CLAHE increases the contrast between diseased spots and the leaf by dividing the image into multiple small regions.</a:t>
            </a:r>
            <a:endParaRPr/>
          </a:p>
          <a:p>
            <a:pPr indent="-311150" lvl="0" marL="457200" rtl="0" algn="l">
              <a:spcBef>
                <a:spcPts val="0"/>
              </a:spcBef>
              <a:spcAft>
                <a:spcPts val="0"/>
              </a:spcAft>
              <a:buSzPts val="1300"/>
              <a:buChar char="●"/>
            </a:pPr>
            <a:r>
              <a:rPr lang="en-GB"/>
              <a:t>It applies a transformation function that is proportional to a cumulative distribution function.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